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279" r:id="rId2"/>
    <p:sldId id="272" r:id="rId3"/>
    <p:sldId id="273" r:id="rId4"/>
    <p:sldId id="280" r:id="rId5"/>
    <p:sldId id="274" r:id="rId6"/>
    <p:sldId id="275" r:id="rId7"/>
    <p:sldId id="276" r:id="rId8"/>
    <p:sldId id="281" r:id="rId9"/>
    <p:sldId id="282" r:id="rId10"/>
    <p:sldId id="283" r:id="rId11"/>
    <p:sldId id="277" r:id="rId12"/>
    <p:sldId id="284" r:id="rId13"/>
    <p:sldId id="285" r:id="rId14"/>
    <p:sldId id="278" r:id="rId15"/>
    <p:sldId id="286" r:id="rId16"/>
    <p:sldId id="287" r:id="rId17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800" y="-37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535DA-8D8F-48BD-ABB5-7EAAC6A15B58}" type="datetimeFigureOut">
              <a:rPr lang="nl-NL" smtClean="0"/>
              <a:t>16-12-2016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3A036-CD90-4B53-80A1-64129E7AF800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4610092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535DA-8D8F-48BD-ABB5-7EAAC6A15B58}" type="datetimeFigureOut">
              <a:rPr lang="nl-NL" smtClean="0"/>
              <a:t>16-12-2016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3A036-CD90-4B53-80A1-64129E7AF800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6060533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535DA-8D8F-48BD-ABB5-7EAAC6A15B58}" type="datetimeFigureOut">
              <a:rPr lang="nl-NL" smtClean="0"/>
              <a:t>16-12-2016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3A036-CD90-4B53-80A1-64129E7AF800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8138883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535DA-8D8F-48BD-ABB5-7EAAC6A15B58}" type="datetimeFigureOut">
              <a:rPr lang="nl-NL" smtClean="0"/>
              <a:t>16-12-2016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3A036-CD90-4B53-80A1-64129E7AF800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2542661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535DA-8D8F-48BD-ABB5-7EAAC6A15B58}" type="datetimeFigureOut">
              <a:rPr lang="nl-NL" smtClean="0"/>
              <a:t>16-12-2016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3A036-CD90-4B53-80A1-64129E7AF800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0231380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535DA-8D8F-48BD-ABB5-7EAAC6A15B58}" type="datetimeFigureOut">
              <a:rPr lang="nl-NL" smtClean="0"/>
              <a:t>16-12-2016</a:t>
            </a:fld>
            <a:endParaRPr lang="nl-NL" dirty="0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3A036-CD90-4B53-80A1-64129E7AF800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7155410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535DA-8D8F-48BD-ABB5-7EAAC6A15B58}" type="datetimeFigureOut">
              <a:rPr lang="nl-NL" smtClean="0"/>
              <a:t>16-12-2016</a:t>
            </a:fld>
            <a:endParaRPr lang="nl-NL" dirty="0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3A036-CD90-4B53-80A1-64129E7AF800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041106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535DA-8D8F-48BD-ABB5-7EAAC6A15B58}" type="datetimeFigureOut">
              <a:rPr lang="nl-NL" smtClean="0"/>
              <a:t>16-12-2016</a:t>
            </a:fld>
            <a:endParaRPr lang="nl-NL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3A036-CD90-4B53-80A1-64129E7AF800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7814953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535DA-8D8F-48BD-ABB5-7EAAC6A15B58}" type="datetimeFigureOut">
              <a:rPr lang="nl-NL" smtClean="0"/>
              <a:t>16-12-2016</a:t>
            </a:fld>
            <a:endParaRPr lang="nl-NL" dirty="0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3A036-CD90-4B53-80A1-64129E7AF800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8617744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535DA-8D8F-48BD-ABB5-7EAAC6A15B58}" type="datetimeFigureOut">
              <a:rPr lang="nl-NL" smtClean="0"/>
              <a:t>16-12-2016</a:t>
            </a:fld>
            <a:endParaRPr lang="nl-NL" dirty="0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3A036-CD90-4B53-80A1-64129E7AF800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09729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535DA-8D8F-48BD-ABB5-7EAAC6A15B58}" type="datetimeFigureOut">
              <a:rPr lang="nl-NL" smtClean="0"/>
              <a:t>16-12-2016</a:t>
            </a:fld>
            <a:endParaRPr lang="nl-NL" dirty="0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3A036-CD90-4B53-80A1-64129E7AF800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460766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3535DA-8D8F-48BD-ABB5-7EAAC6A15B58}" type="datetimeFigureOut">
              <a:rPr lang="nl-NL" smtClean="0"/>
              <a:t>16-12-2016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53A036-CD90-4B53-80A1-64129E7AF800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5032225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H19 aandoeningen aan het </a:t>
            </a:r>
            <a:br>
              <a:rPr lang="nl-NL" dirty="0" smtClean="0"/>
            </a:br>
            <a:r>
              <a:rPr lang="nl-NL" dirty="0" smtClean="0"/>
              <a:t>lymfesysteem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855875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PET scan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Infuus met glucose:</a:t>
            </a:r>
          </a:p>
          <a:p>
            <a:r>
              <a:rPr lang="nl-NL" dirty="0" smtClean="0"/>
              <a:t>Aan glucose radioactief gekoppeld</a:t>
            </a:r>
          </a:p>
          <a:p>
            <a:r>
              <a:rPr lang="nl-NL" dirty="0" smtClean="0"/>
              <a:t>Gaat naar actieve cellen =  kankercellen</a:t>
            </a:r>
          </a:p>
          <a:p>
            <a:r>
              <a:rPr lang="nl-NL" dirty="0" smtClean="0"/>
              <a:t>Zo zichtbaar </a:t>
            </a:r>
            <a:r>
              <a:rPr lang="nl-NL" dirty="0" err="1" smtClean="0"/>
              <a:t>dmv</a:t>
            </a:r>
            <a:r>
              <a:rPr lang="nl-NL" dirty="0" smtClean="0"/>
              <a:t> röntgenstralen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523868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/>
              <a:t>Multipel myeloom (ziekte van </a:t>
            </a:r>
            <a:r>
              <a:rPr lang="nl-NL" dirty="0" err="1" smtClean="0"/>
              <a:t>Kahler</a:t>
            </a:r>
            <a:r>
              <a:rPr lang="nl-NL" dirty="0" smtClean="0"/>
              <a:t>)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Meestal boven de 60 jaar</a:t>
            </a:r>
          </a:p>
          <a:p>
            <a:r>
              <a:rPr lang="nl-NL" dirty="0" smtClean="0"/>
              <a:t>Ook meer voor onder de 35 jaar !</a:t>
            </a:r>
          </a:p>
          <a:p>
            <a:r>
              <a:rPr lang="nl-NL" dirty="0" smtClean="0"/>
              <a:t>Kwaadaardige ongeremde woekering van afwijkende plasmacellen in het beenmerg, </a:t>
            </a:r>
            <a:r>
              <a:rPr lang="nl-NL" dirty="0" smtClean="0"/>
              <a:t>(</a:t>
            </a:r>
            <a:r>
              <a:rPr lang="nl-NL" dirty="0" err="1" smtClean="0"/>
              <a:t>mn</a:t>
            </a:r>
            <a:r>
              <a:rPr lang="nl-NL" dirty="0" smtClean="0"/>
              <a:t>. schedel, wervelkolom, bekken)</a:t>
            </a:r>
            <a:endParaRPr lang="nl-NL" dirty="0" smtClean="0"/>
          </a:p>
          <a:p>
            <a:pPr marL="0" indent="0">
              <a:buNone/>
            </a:pPr>
            <a:endParaRPr lang="nl-NL" dirty="0" smtClean="0"/>
          </a:p>
        </p:txBody>
      </p:sp>
    </p:spTree>
    <p:extLst>
      <p:ext uri="{BB962C8B-B14F-4D97-AF65-F5344CB8AC3E}">
        <p14:creationId xmlns:p14="http://schemas.microsoft.com/office/powerpoint/2010/main" val="2985348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Plasmacellen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dirty="0"/>
              <a:t>Plasmacellen ontstaan uit lymfocyten:</a:t>
            </a:r>
            <a:br>
              <a:rPr lang="nl-NL" dirty="0"/>
            </a:br>
            <a:r>
              <a:rPr lang="nl-NL" dirty="0"/>
              <a:t>Bij infectie rijpen lymfocyten tot </a:t>
            </a:r>
            <a:r>
              <a:rPr lang="nl-NL" dirty="0" smtClean="0"/>
              <a:t>plasmacellen</a:t>
            </a:r>
          </a:p>
          <a:p>
            <a:pPr>
              <a:buFont typeface="Symbol"/>
              <a:buChar char="Þ"/>
            </a:pPr>
            <a:r>
              <a:rPr lang="nl-NL" dirty="0" smtClean="0"/>
              <a:t>Vormen antistoffen tegen vreemde eiwitten + andere lichaamsvreemde stoffen</a:t>
            </a:r>
          </a:p>
          <a:p>
            <a:pPr>
              <a:buFont typeface="Symbol"/>
              <a:buChar char="Þ"/>
            </a:pPr>
            <a:r>
              <a:rPr lang="nl-NL" dirty="0" smtClean="0"/>
              <a:t>Soms antistoffen die abnormaal klein zijn</a:t>
            </a:r>
          </a:p>
          <a:p>
            <a:pPr marL="0" indent="0">
              <a:buNone/>
            </a:pPr>
            <a:r>
              <a:rPr lang="nl-NL" dirty="0" smtClean="0"/>
              <a:t>Gevolg: filter nieren niet passeren =&gt; verstopt raken van filter =&gt; niervergiftiging + verstoorde werking nieren =&gt; Calcium in bloed</a:t>
            </a:r>
          </a:p>
          <a:p>
            <a:pPr marL="0" indent="0">
              <a:buNone/>
            </a:pPr>
            <a:r>
              <a:rPr lang="nl-NL" sz="2400" dirty="0" smtClean="0"/>
              <a:t>                                             (door afbraak van botten)</a:t>
            </a:r>
            <a:endParaRPr lang="nl-NL" sz="2400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008507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Symptomen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600200"/>
            <a:ext cx="8579296" cy="4525963"/>
          </a:xfrm>
        </p:spPr>
        <p:txBody>
          <a:bodyPr/>
          <a:lstStyle/>
          <a:p>
            <a:r>
              <a:rPr lang="nl-NL" dirty="0" smtClean="0"/>
              <a:t>Botpijnen</a:t>
            </a:r>
          </a:p>
          <a:p>
            <a:r>
              <a:rPr lang="nl-NL" dirty="0" smtClean="0"/>
              <a:t>Fracturen </a:t>
            </a:r>
          </a:p>
          <a:p>
            <a:r>
              <a:rPr lang="nl-NL" dirty="0" smtClean="0"/>
              <a:t>Anemie</a:t>
            </a:r>
          </a:p>
          <a:p>
            <a:r>
              <a:rPr lang="nl-NL" dirty="0" smtClean="0"/>
              <a:t>Infectie-/bloedingsgevaar</a:t>
            </a:r>
          </a:p>
          <a:p>
            <a:r>
              <a:rPr lang="nl-NL" dirty="0" smtClean="0"/>
              <a:t>Nierinsufficiëntie </a:t>
            </a:r>
            <a:r>
              <a:rPr lang="nl-NL" sz="2400" dirty="0" smtClean="0"/>
              <a:t>(door uitscheiding zieke gammaglobulinen)</a:t>
            </a:r>
          </a:p>
          <a:p>
            <a:r>
              <a:rPr lang="nl-NL" dirty="0" smtClean="0"/>
              <a:t>Hypercalciëmie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305115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Diagnose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Beenmergpunctie</a:t>
            </a:r>
          </a:p>
          <a:p>
            <a:r>
              <a:rPr lang="nl-NL" dirty="0" smtClean="0"/>
              <a:t>Röntgen of CT: bulten in botten</a:t>
            </a:r>
          </a:p>
          <a:p>
            <a:r>
              <a:rPr lang="nl-NL" dirty="0" err="1" smtClean="0"/>
              <a:t>Bloedoz</a:t>
            </a:r>
            <a:r>
              <a:rPr lang="nl-NL" dirty="0" smtClean="0"/>
              <a:t>:    BSE, door vorming abnormale (</a:t>
            </a:r>
            <a:r>
              <a:rPr lang="nl-NL" dirty="0" err="1" smtClean="0"/>
              <a:t>immuno</a:t>
            </a:r>
            <a:r>
              <a:rPr lang="nl-NL" dirty="0" smtClean="0"/>
              <a:t>)</a:t>
            </a:r>
            <a:r>
              <a:rPr lang="nl-NL" dirty="0" err="1" smtClean="0"/>
              <a:t>globulinen</a:t>
            </a:r>
            <a:r>
              <a:rPr lang="nl-NL" dirty="0" smtClean="0"/>
              <a:t> (IgG)</a:t>
            </a:r>
          </a:p>
          <a:p>
            <a:r>
              <a:rPr lang="nl-NL" dirty="0" smtClean="0"/>
              <a:t>Urine </a:t>
            </a:r>
            <a:r>
              <a:rPr lang="nl-NL" dirty="0" err="1" smtClean="0"/>
              <a:t>oz</a:t>
            </a:r>
            <a:r>
              <a:rPr lang="nl-NL" dirty="0" smtClean="0"/>
              <a:t>: abnormaal </a:t>
            </a:r>
            <a:r>
              <a:rPr lang="nl-NL" dirty="0" err="1" smtClean="0"/>
              <a:t>hvh</a:t>
            </a:r>
            <a:r>
              <a:rPr lang="nl-NL" dirty="0" smtClean="0"/>
              <a:t> eiwit = </a:t>
            </a:r>
          </a:p>
          <a:p>
            <a:pPr marL="0" indent="0">
              <a:buNone/>
            </a:pPr>
            <a:r>
              <a:rPr lang="nl-NL" dirty="0"/>
              <a:t>	</a:t>
            </a:r>
            <a:r>
              <a:rPr lang="nl-NL" dirty="0" smtClean="0"/>
              <a:t>   </a:t>
            </a:r>
            <a:r>
              <a:rPr lang="nl-NL" dirty="0" err="1" smtClean="0"/>
              <a:t>Bence</a:t>
            </a:r>
            <a:r>
              <a:rPr lang="nl-NL" dirty="0" smtClean="0"/>
              <a:t>-Jones-eiwit</a:t>
            </a:r>
          </a:p>
          <a:p>
            <a:pPr marL="0" indent="0">
              <a:buNone/>
            </a:pPr>
            <a:r>
              <a:rPr lang="nl-NL" dirty="0" smtClean="0"/>
              <a:t>MRI: uitzaaiingen</a:t>
            </a:r>
            <a:endParaRPr lang="nl-NL" dirty="0"/>
          </a:p>
        </p:txBody>
      </p:sp>
      <p:cxnSp>
        <p:nvCxnSpPr>
          <p:cNvPr id="5" name="Rechte verbindingslijn met pijl 4"/>
          <p:cNvCxnSpPr/>
          <p:nvPr/>
        </p:nvCxnSpPr>
        <p:spPr>
          <a:xfrm flipV="1">
            <a:off x="2483768" y="2780928"/>
            <a:ext cx="0" cy="43204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93414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Therapie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Cytostatica </a:t>
            </a:r>
          </a:p>
          <a:p>
            <a:r>
              <a:rPr lang="nl-NL" dirty="0" smtClean="0"/>
              <a:t>&lt; 65jr: cytostatica + stamceltransplantatie</a:t>
            </a:r>
          </a:p>
          <a:p>
            <a:r>
              <a:rPr lang="nl-NL" dirty="0" smtClean="0"/>
              <a:t>Bestraling: plaats bot</a:t>
            </a:r>
          </a:p>
          <a:p>
            <a:r>
              <a:rPr lang="nl-NL" dirty="0" smtClean="0"/>
              <a:t>Operatie: breuk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763384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Opdrachten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H 18: </a:t>
            </a:r>
            <a:r>
              <a:rPr lang="nl-NL" smtClean="0"/>
              <a:t>1, 2</a:t>
            </a:r>
            <a:r>
              <a:rPr lang="nl-NL" dirty="0" smtClean="0"/>
              <a:t>, </a:t>
            </a:r>
            <a:r>
              <a:rPr lang="nl-NL" smtClean="0"/>
              <a:t>3, 4</a:t>
            </a:r>
            <a:r>
              <a:rPr lang="nl-NL" dirty="0" smtClean="0"/>
              <a:t>, 5</a:t>
            </a:r>
          </a:p>
          <a:p>
            <a:r>
              <a:rPr lang="nl-NL" dirty="0" smtClean="0"/>
              <a:t>H19: 5, 6, 8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76561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/>
              <a:t>H </a:t>
            </a:r>
            <a:r>
              <a:rPr lang="nl-NL" dirty="0" smtClean="0"/>
              <a:t>19 aandoeningen aan het lymfesysteem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Kwaadaardige gezwellen aan het lymfesysteem:</a:t>
            </a:r>
          </a:p>
          <a:p>
            <a:pPr>
              <a:buFont typeface="Wingdings"/>
              <a:buChar char="Ø"/>
            </a:pPr>
            <a:r>
              <a:rPr lang="nl-NL" dirty="0" smtClean="0"/>
              <a:t>Hodgkin-lymfomen</a:t>
            </a:r>
          </a:p>
          <a:p>
            <a:pPr>
              <a:buFont typeface="Wingdings"/>
              <a:buChar char="Ø"/>
            </a:pPr>
            <a:r>
              <a:rPr lang="nl-NL" dirty="0" smtClean="0"/>
              <a:t>Non-Hodgkin lymfomen</a:t>
            </a:r>
          </a:p>
          <a:p>
            <a:pPr>
              <a:buFont typeface="Wingdings"/>
              <a:buChar char="Ø"/>
            </a:pPr>
            <a:endParaRPr lang="nl-NL" dirty="0"/>
          </a:p>
          <a:p>
            <a:pPr>
              <a:buFont typeface="Wingdings"/>
              <a:buChar char="Ø"/>
            </a:pPr>
            <a:endParaRPr lang="nl-NL" dirty="0" smtClean="0"/>
          </a:p>
          <a:p>
            <a:pPr>
              <a:buFont typeface="Wingdings"/>
              <a:buChar char="Ø"/>
            </a:pPr>
            <a:r>
              <a:rPr lang="nl-NL" dirty="0" smtClean="0"/>
              <a:t>Ziekte van </a:t>
            </a:r>
            <a:r>
              <a:rPr lang="nl-NL" dirty="0" err="1" smtClean="0"/>
              <a:t>Kahler</a:t>
            </a:r>
            <a:r>
              <a:rPr lang="nl-NL" dirty="0" smtClean="0"/>
              <a:t>: multipel myeloom (gezwel uitgaande van het beenmerg of </a:t>
            </a:r>
            <a:r>
              <a:rPr lang="nl-NL" dirty="0" smtClean="0"/>
              <a:t>ruggenmerg)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478961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Hodgkin-lymfoom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Abnormale celgroei lymfocyten</a:t>
            </a:r>
          </a:p>
          <a:p>
            <a:r>
              <a:rPr lang="nl-NL" dirty="0" smtClean="0"/>
              <a:t>Toename van cellen heeft als gevolg het niet goed kunnen functioneren van de </a:t>
            </a:r>
            <a:r>
              <a:rPr lang="nl-NL" dirty="0" smtClean="0"/>
              <a:t>cellen</a:t>
            </a:r>
          </a:p>
          <a:p>
            <a:pPr marL="0" indent="0">
              <a:buNone/>
            </a:pPr>
            <a:r>
              <a:rPr lang="nl-NL" dirty="0" smtClean="0"/>
              <a:t>Gevolg:</a:t>
            </a:r>
            <a:endParaRPr lang="nl-NL" dirty="0" smtClean="0"/>
          </a:p>
          <a:p>
            <a:r>
              <a:rPr lang="nl-NL" dirty="0" smtClean="0"/>
              <a:t>Verminderde afweer </a:t>
            </a:r>
          </a:p>
          <a:p>
            <a:r>
              <a:rPr lang="nl-NL" dirty="0" smtClean="0"/>
              <a:t>Optreden </a:t>
            </a:r>
            <a:r>
              <a:rPr lang="nl-NL" dirty="0" smtClean="0"/>
              <a:t>infecties</a:t>
            </a:r>
            <a:endParaRPr lang="nl-NL" dirty="0" smtClean="0"/>
          </a:p>
        </p:txBody>
      </p:sp>
    </p:spTree>
    <p:extLst>
      <p:ext uri="{BB962C8B-B14F-4D97-AF65-F5344CB8AC3E}">
        <p14:creationId xmlns:p14="http://schemas.microsoft.com/office/powerpoint/2010/main" val="41619353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Symptomen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600200"/>
            <a:ext cx="8579296" cy="492514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nl-NL" dirty="0" smtClean="0"/>
              <a:t>A-verschijnselen (A-stadium)</a:t>
            </a:r>
          </a:p>
          <a:p>
            <a:pPr>
              <a:buFontTx/>
              <a:buChar char="-"/>
            </a:pPr>
            <a:r>
              <a:rPr lang="nl-NL" dirty="0" smtClean="0"/>
              <a:t>Lymfeklier zwelling hals</a:t>
            </a:r>
          </a:p>
          <a:p>
            <a:pPr marL="0" indent="0">
              <a:buNone/>
            </a:pPr>
            <a:r>
              <a:rPr lang="nl-NL" dirty="0" smtClean="0"/>
              <a:t>B-verschijnselen</a:t>
            </a:r>
          </a:p>
          <a:p>
            <a:pPr marL="0" indent="0">
              <a:buNone/>
            </a:pPr>
            <a:r>
              <a:rPr lang="nl-NL" dirty="0"/>
              <a:t>	</a:t>
            </a:r>
            <a:r>
              <a:rPr lang="nl-NL" sz="2600" dirty="0" smtClean="0"/>
              <a:t>(meerkernige cellen= Sternberg-Reed-cellen aanwezig,</a:t>
            </a:r>
            <a:br>
              <a:rPr lang="nl-NL" sz="2600" dirty="0" smtClean="0"/>
            </a:br>
            <a:r>
              <a:rPr lang="nl-NL" sz="2600" dirty="0" smtClean="0"/>
              <a:t>	   afwezig bij Non-Hodgkin lymfoom)</a:t>
            </a:r>
          </a:p>
          <a:p>
            <a:pPr>
              <a:buFontTx/>
              <a:buChar char="-"/>
            </a:pPr>
            <a:r>
              <a:rPr lang="nl-NL" dirty="0" smtClean="0"/>
              <a:t>Vermagering </a:t>
            </a:r>
          </a:p>
          <a:p>
            <a:pPr>
              <a:buFontTx/>
              <a:buChar char="-"/>
            </a:pPr>
            <a:r>
              <a:rPr lang="nl-NL" dirty="0" smtClean="0"/>
              <a:t>Koorts</a:t>
            </a:r>
          </a:p>
          <a:p>
            <a:pPr>
              <a:buFontTx/>
              <a:buChar char="-"/>
            </a:pPr>
            <a:r>
              <a:rPr lang="nl-NL" dirty="0" smtClean="0"/>
              <a:t>Nachtzweten</a:t>
            </a:r>
          </a:p>
          <a:p>
            <a:pPr marL="0" indent="0">
              <a:buNone/>
            </a:pPr>
            <a:r>
              <a:rPr lang="nl-NL" dirty="0" smtClean="0"/>
              <a:t>Later ook jeuk, bloedarmoede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739435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Stadia Hodgkin-lymfoom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Stadium 1: </a:t>
            </a:r>
            <a:r>
              <a:rPr lang="nl-NL" dirty="0" smtClean="0"/>
              <a:t>één </a:t>
            </a:r>
            <a:r>
              <a:rPr lang="nl-NL" dirty="0" smtClean="0"/>
              <a:t>lymfegroep aangedaan</a:t>
            </a:r>
          </a:p>
          <a:p>
            <a:r>
              <a:rPr lang="nl-NL" dirty="0" smtClean="0"/>
              <a:t>Stadium 2 :twee aangrenzende lymfeklierstation aangedaan (hals en mediastinum)</a:t>
            </a:r>
          </a:p>
          <a:p>
            <a:r>
              <a:rPr lang="nl-NL" dirty="0" smtClean="0"/>
              <a:t>Stadium 3: lymfegroepen aangedaan aan beide kanten van </a:t>
            </a:r>
            <a:r>
              <a:rPr lang="nl-NL" dirty="0" smtClean="0"/>
              <a:t>diafragma </a:t>
            </a:r>
            <a:r>
              <a:rPr lang="nl-NL" dirty="0" smtClean="0"/>
              <a:t>(hals en buik) </a:t>
            </a:r>
          </a:p>
          <a:p>
            <a:pPr>
              <a:buFont typeface="Arial" charset="0"/>
              <a:buChar char="•"/>
            </a:pPr>
            <a:r>
              <a:rPr lang="nl-NL" dirty="0" smtClean="0"/>
              <a:t>Stadium 4: </a:t>
            </a:r>
            <a:r>
              <a:rPr lang="nl-NL" dirty="0" smtClean="0"/>
              <a:t>lymfekliergroepen en organen </a:t>
            </a:r>
            <a:r>
              <a:rPr lang="nl-NL" dirty="0" smtClean="0"/>
              <a:t>aangetast (lever en beenmerg)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149543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Behandeling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nl-NL" dirty="0" smtClean="0"/>
              <a:t>Afgestemd op basis van de </a:t>
            </a:r>
            <a:r>
              <a:rPr lang="nl-NL" dirty="0" smtClean="0"/>
              <a:t>stadia en risicofactoren:</a:t>
            </a:r>
          </a:p>
          <a:p>
            <a:r>
              <a:rPr lang="nl-NL" dirty="0" smtClean="0"/>
              <a:t>Aantal aangetaste lymfeklieren</a:t>
            </a:r>
          </a:p>
          <a:p>
            <a:r>
              <a:rPr lang="nl-NL" dirty="0" smtClean="0"/>
              <a:t>Grootte lymfeklier tussen longen</a:t>
            </a:r>
          </a:p>
          <a:p>
            <a:r>
              <a:rPr lang="nl-NL" dirty="0" smtClean="0"/>
              <a:t>Afwijkende bloeduitslagen (  </a:t>
            </a:r>
            <a:r>
              <a:rPr lang="nl-NL" dirty="0" err="1" smtClean="0"/>
              <a:t>Hb</a:t>
            </a:r>
            <a:r>
              <a:rPr lang="nl-NL" dirty="0" smtClean="0"/>
              <a:t>,   BSE,   WBC)</a:t>
            </a:r>
          </a:p>
          <a:p>
            <a:r>
              <a:rPr lang="nl-NL" dirty="0" smtClean="0"/>
              <a:t>Afgestemd op: stadia, </a:t>
            </a:r>
            <a:r>
              <a:rPr lang="nl-NL" dirty="0" smtClean="0"/>
              <a:t>risicofactoren, leeftijd en conditie ZV</a:t>
            </a:r>
          </a:p>
          <a:p>
            <a:endParaRPr lang="nl-NL" dirty="0"/>
          </a:p>
          <a:p>
            <a:r>
              <a:rPr lang="nl-NL" dirty="0" smtClean="0"/>
              <a:t>Chemotherapie: doel = remissie</a:t>
            </a:r>
          </a:p>
          <a:p>
            <a:r>
              <a:rPr lang="nl-NL" dirty="0" smtClean="0"/>
              <a:t>Bestraling: aangedaan gebied + omliggend</a:t>
            </a:r>
            <a:endParaRPr lang="nl-NL" dirty="0"/>
          </a:p>
        </p:txBody>
      </p:sp>
      <p:cxnSp>
        <p:nvCxnSpPr>
          <p:cNvPr id="5" name="Rechte verbindingslijn met pijl 4"/>
          <p:cNvCxnSpPr/>
          <p:nvPr/>
        </p:nvCxnSpPr>
        <p:spPr>
          <a:xfrm>
            <a:off x="5292080" y="3645024"/>
            <a:ext cx="0" cy="28803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" name="Rechte verbindingslijn met pijl 5"/>
          <p:cNvCxnSpPr/>
          <p:nvPr/>
        </p:nvCxnSpPr>
        <p:spPr>
          <a:xfrm flipV="1">
            <a:off x="6012160" y="3541170"/>
            <a:ext cx="0" cy="39188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" name="Rechte verbindingslijn met pijl 8"/>
          <p:cNvCxnSpPr/>
          <p:nvPr/>
        </p:nvCxnSpPr>
        <p:spPr>
          <a:xfrm flipV="1">
            <a:off x="6948264" y="3541170"/>
            <a:ext cx="0" cy="39188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67816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Non-Hodgkin-lymfomen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fontScale="85000" lnSpcReduction="10000"/>
          </a:bodyPr>
          <a:lstStyle/>
          <a:p>
            <a:r>
              <a:rPr lang="nl-NL" dirty="0" smtClean="0"/>
              <a:t>Ontstaan op verschillende </a:t>
            </a:r>
            <a:r>
              <a:rPr lang="nl-NL" dirty="0" smtClean="0"/>
              <a:t>plaatsen: minder karakteristiek</a:t>
            </a:r>
            <a:endParaRPr lang="nl-NL" dirty="0" smtClean="0"/>
          </a:p>
          <a:p>
            <a:r>
              <a:rPr lang="nl-NL" dirty="0" smtClean="0"/>
              <a:t>Grillig verloop</a:t>
            </a:r>
          </a:p>
          <a:p>
            <a:endParaRPr lang="nl-NL" dirty="0"/>
          </a:p>
          <a:p>
            <a:pPr marL="0" indent="0">
              <a:buNone/>
            </a:pPr>
            <a:r>
              <a:rPr lang="nl-NL" dirty="0" smtClean="0"/>
              <a:t>Twee typen</a:t>
            </a:r>
            <a:r>
              <a:rPr lang="nl-NL" dirty="0" smtClean="0"/>
              <a:t>: bekeken wordt uit welk </a:t>
            </a:r>
            <a:r>
              <a:rPr lang="nl-NL" dirty="0" err="1" smtClean="0"/>
              <a:t>typecel</a:t>
            </a:r>
            <a:r>
              <a:rPr lang="nl-NL" dirty="0" smtClean="0"/>
              <a:t> lymfoom</a:t>
            </a:r>
            <a:endParaRPr lang="nl-NL" dirty="0" smtClean="0"/>
          </a:p>
          <a:p>
            <a:r>
              <a:rPr lang="nl-NL" u="sng" dirty="0" smtClean="0"/>
              <a:t>Indolente </a:t>
            </a:r>
            <a:r>
              <a:rPr lang="nl-NL" u="sng" dirty="0" smtClean="0"/>
              <a:t>non-Hodgkin-lymfomen</a:t>
            </a:r>
            <a:r>
              <a:rPr lang="nl-NL" dirty="0" smtClean="0"/>
              <a:t>: </a:t>
            </a:r>
            <a:r>
              <a:rPr lang="nl-NL" b="1" dirty="0" smtClean="0"/>
              <a:t>lage</a:t>
            </a:r>
            <a:r>
              <a:rPr lang="nl-NL" dirty="0" smtClean="0"/>
              <a:t> </a:t>
            </a:r>
            <a:r>
              <a:rPr lang="nl-NL" b="1" dirty="0" smtClean="0"/>
              <a:t>maligniteitsgraad</a:t>
            </a:r>
            <a:r>
              <a:rPr lang="nl-NL" dirty="0" smtClean="0"/>
              <a:t> </a:t>
            </a:r>
            <a:r>
              <a:rPr lang="nl-NL" dirty="0" smtClean="0"/>
              <a:t>= lage graad van kwaadaardigheid en </a:t>
            </a:r>
            <a:r>
              <a:rPr lang="nl-NL" dirty="0" smtClean="0"/>
              <a:t>lage groei</a:t>
            </a:r>
            <a:endParaRPr lang="nl-NL" dirty="0" smtClean="0"/>
          </a:p>
          <a:p>
            <a:r>
              <a:rPr lang="nl-NL" u="sng" dirty="0" smtClean="0"/>
              <a:t>Agressieve </a:t>
            </a:r>
            <a:r>
              <a:rPr lang="nl-NL" u="sng" dirty="0" smtClean="0"/>
              <a:t>non-</a:t>
            </a:r>
            <a:r>
              <a:rPr lang="nl-NL" u="sng" dirty="0" err="1" smtClean="0"/>
              <a:t>Hogdkin</a:t>
            </a:r>
            <a:r>
              <a:rPr lang="nl-NL" u="sng" dirty="0" smtClean="0"/>
              <a:t>-lymfomen</a:t>
            </a:r>
            <a:r>
              <a:rPr lang="nl-NL" dirty="0" smtClean="0"/>
              <a:t>: </a:t>
            </a:r>
            <a:r>
              <a:rPr lang="nl-NL" b="1" dirty="0" smtClean="0"/>
              <a:t>hoge maligniteitsgraad</a:t>
            </a:r>
            <a:r>
              <a:rPr lang="nl-NL" dirty="0" smtClean="0"/>
              <a:t> = </a:t>
            </a:r>
            <a:r>
              <a:rPr lang="nl-NL" dirty="0" smtClean="0"/>
              <a:t>hoge graad van </a:t>
            </a:r>
            <a:r>
              <a:rPr lang="nl-NL" dirty="0" smtClean="0"/>
              <a:t>kwaadaardigheid = meest gevoelig voor behandeling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353590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Therapie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lnSpcReduction="10000"/>
          </a:bodyPr>
          <a:lstStyle/>
          <a:p>
            <a:r>
              <a:rPr lang="nl-NL" dirty="0" smtClean="0"/>
              <a:t>Groep 1 kan overgaan in groep 2</a:t>
            </a:r>
          </a:p>
          <a:p>
            <a:r>
              <a:rPr lang="nl-NL" dirty="0" err="1" smtClean="0"/>
              <a:t>Radiothp</a:t>
            </a:r>
            <a:r>
              <a:rPr lang="nl-NL" dirty="0" smtClean="0"/>
              <a:t>/ </a:t>
            </a:r>
            <a:r>
              <a:rPr lang="nl-NL" dirty="0" err="1" smtClean="0"/>
              <a:t>chemothp</a:t>
            </a:r>
            <a:r>
              <a:rPr lang="nl-NL" dirty="0" smtClean="0"/>
              <a:t> of combinatie</a:t>
            </a:r>
          </a:p>
          <a:p>
            <a:r>
              <a:rPr lang="nl-NL" dirty="0" err="1" smtClean="0"/>
              <a:t>Afh</a:t>
            </a:r>
            <a:r>
              <a:rPr lang="nl-NL" dirty="0" smtClean="0"/>
              <a:t>. v. stadium, leeftijd, algemene conditie </a:t>
            </a:r>
            <a:r>
              <a:rPr lang="nl-NL" dirty="0" err="1" smtClean="0"/>
              <a:t>zv</a:t>
            </a:r>
            <a:endParaRPr lang="nl-NL" dirty="0" smtClean="0"/>
          </a:p>
          <a:p>
            <a:pPr marL="0" indent="0">
              <a:buNone/>
            </a:pPr>
            <a:r>
              <a:rPr lang="nl-NL" dirty="0" smtClean="0"/>
              <a:t>Reageert </a:t>
            </a:r>
            <a:r>
              <a:rPr lang="nl-NL" dirty="0" err="1" smtClean="0"/>
              <a:t>zv</a:t>
            </a:r>
            <a:r>
              <a:rPr lang="nl-NL" dirty="0" smtClean="0"/>
              <a:t> niet op </a:t>
            </a:r>
            <a:r>
              <a:rPr lang="nl-NL" dirty="0" err="1" smtClean="0"/>
              <a:t>thp</a:t>
            </a:r>
            <a:r>
              <a:rPr lang="nl-NL" dirty="0" smtClean="0"/>
              <a:t> of komt terug: zware cytostatica + stamceltransplantatie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Verloop: </a:t>
            </a:r>
          </a:p>
          <a:p>
            <a:r>
              <a:rPr lang="nl-NL" dirty="0" err="1" smtClean="0"/>
              <a:t>afh</a:t>
            </a:r>
            <a:r>
              <a:rPr lang="nl-NL" dirty="0" smtClean="0"/>
              <a:t> v groeisnelheid, stadium, leeftijd, conditie, behandelingsmogelijkheden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242748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Onderzoek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600200"/>
            <a:ext cx="8579296" cy="5141168"/>
          </a:xfrm>
        </p:spPr>
        <p:txBody>
          <a:bodyPr>
            <a:normAutofit lnSpcReduction="10000"/>
          </a:bodyPr>
          <a:lstStyle/>
          <a:p>
            <a:r>
              <a:rPr lang="nl-NL" dirty="0" smtClean="0"/>
              <a:t>Lichamelijk </a:t>
            </a:r>
            <a:r>
              <a:rPr lang="nl-NL" dirty="0" err="1" smtClean="0"/>
              <a:t>oz</a:t>
            </a:r>
            <a:endParaRPr lang="nl-NL" dirty="0" smtClean="0"/>
          </a:p>
          <a:p>
            <a:r>
              <a:rPr lang="nl-NL" dirty="0" smtClean="0"/>
              <a:t>Bloed </a:t>
            </a:r>
            <a:r>
              <a:rPr lang="nl-NL" dirty="0" err="1" smtClean="0"/>
              <a:t>oz</a:t>
            </a:r>
            <a:endParaRPr lang="nl-NL" dirty="0" smtClean="0"/>
          </a:p>
          <a:p>
            <a:r>
              <a:rPr lang="nl-NL" dirty="0" smtClean="0"/>
              <a:t>Biopsie: histologisch </a:t>
            </a:r>
            <a:r>
              <a:rPr lang="nl-NL" dirty="0" err="1" smtClean="0"/>
              <a:t>oz</a:t>
            </a:r>
            <a:r>
              <a:rPr lang="nl-NL" dirty="0" smtClean="0"/>
              <a:t>: hodgkin of non-hodgkin</a:t>
            </a:r>
          </a:p>
          <a:p>
            <a:endParaRPr lang="nl-NL" dirty="0"/>
          </a:p>
          <a:p>
            <a:pPr marL="0" indent="0">
              <a:buNone/>
            </a:pPr>
            <a:r>
              <a:rPr lang="nl-NL" dirty="0" smtClean="0"/>
              <a:t>Daarna stadium bepalen:</a:t>
            </a:r>
          </a:p>
          <a:p>
            <a:pPr>
              <a:buFontTx/>
              <a:buChar char="-"/>
            </a:pPr>
            <a:r>
              <a:rPr lang="nl-NL" dirty="0" err="1" smtClean="0"/>
              <a:t>Xthorax</a:t>
            </a:r>
            <a:endParaRPr lang="nl-NL" dirty="0"/>
          </a:p>
          <a:p>
            <a:pPr>
              <a:buFontTx/>
              <a:buChar char="-"/>
            </a:pPr>
            <a:r>
              <a:rPr lang="nl-NL" dirty="0" smtClean="0"/>
              <a:t>CT</a:t>
            </a:r>
          </a:p>
          <a:p>
            <a:pPr>
              <a:buFontTx/>
              <a:buChar char="-"/>
            </a:pPr>
            <a:r>
              <a:rPr lang="nl-NL" dirty="0" smtClean="0"/>
              <a:t>Beenmergpunctie</a:t>
            </a:r>
          </a:p>
          <a:p>
            <a:pPr>
              <a:buFontTx/>
              <a:buChar char="-"/>
            </a:pPr>
            <a:r>
              <a:rPr lang="nl-NL" dirty="0" smtClean="0"/>
              <a:t>Echo/MRI/PET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191793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406</TotalTime>
  <Words>423</Words>
  <Application>Microsoft Office PowerPoint</Application>
  <PresentationFormat>Diavoorstelling (4:3)</PresentationFormat>
  <Paragraphs>99</Paragraphs>
  <Slides>16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16</vt:i4>
      </vt:variant>
    </vt:vector>
  </HeadingPairs>
  <TitlesOfParts>
    <vt:vector size="17" baseType="lpstr">
      <vt:lpstr>Kantoorthema</vt:lpstr>
      <vt:lpstr>H19 aandoeningen aan het  lymfesysteem</vt:lpstr>
      <vt:lpstr>H 19 aandoeningen aan het lymfesysteem</vt:lpstr>
      <vt:lpstr>Hodgkin-lymfoom</vt:lpstr>
      <vt:lpstr>Symptomen</vt:lpstr>
      <vt:lpstr>Stadia Hodgkin-lymfoom</vt:lpstr>
      <vt:lpstr>Behandeling</vt:lpstr>
      <vt:lpstr>Non-Hodgkin-lymfomen</vt:lpstr>
      <vt:lpstr>Therapie </vt:lpstr>
      <vt:lpstr>Onderzoek </vt:lpstr>
      <vt:lpstr>PET scan</vt:lpstr>
      <vt:lpstr>Multipel myeloom (ziekte van Kahler)</vt:lpstr>
      <vt:lpstr>Plasmacellen </vt:lpstr>
      <vt:lpstr>Symptomen</vt:lpstr>
      <vt:lpstr>Diagnose </vt:lpstr>
      <vt:lpstr>Therapie </vt:lpstr>
      <vt:lpstr>Opdrachten </vt:lpstr>
    </vt:vector>
  </TitlesOfParts>
  <Company>Onderwijsgroep Noord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VVT2 niv4 p118   Hfst 18 Aandoeningen aan het bloed</dc:title>
  <dc:creator>W.P. Moella</dc:creator>
  <cp:lastModifiedBy>E.H. Scheltens-Flink</cp:lastModifiedBy>
  <cp:revision>30</cp:revision>
  <dcterms:created xsi:type="dcterms:W3CDTF">2015-12-03T22:07:34Z</dcterms:created>
  <dcterms:modified xsi:type="dcterms:W3CDTF">2016-12-16T16:50:16Z</dcterms:modified>
</cp:coreProperties>
</file>